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5"/>
  </p:notesMasterIdLst>
  <p:sldIdLst>
    <p:sldId id="256" r:id="rId4"/>
    <p:sldId id="257" r:id="rId5"/>
    <p:sldId id="258" r:id="rId6"/>
    <p:sldId id="260" r:id="rId7"/>
    <p:sldId id="299" r:id="rId8"/>
    <p:sldId id="300" r:id="rId9"/>
    <p:sldId id="301" r:id="rId10"/>
    <p:sldId id="302" r:id="rId11"/>
    <p:sldId id="264" r:id="rId12"/>
    <p:sldId id="265" r:id="rId13"/>
    <p:sldId id="298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E49612-5CBD-4583-B46F-7B94394097CA}">
  <a:tblStyle styleId="{16E49612-5CBD-4583-B46F-7B94394097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4900" autoAdjust="0"/>
  </p:normalViewPr>
  <p:slideViewPr>
    <p:cSldViewPr snapToGrid="0">
      <p:cViewPr>
        <p:scale>
          <a:sx n="142" d="100"/>
          <a:sy n="142" d="100"/>
        </p:scale>
        <p:origin x="112" y="30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erospike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ailwindcss.com/" TargetMode="External"/><Relationship Id="rId5" Type="http://schemas.openxmlformats.org/officeDocument/2006/relationships/hyperlink" Target="https://fastapi.tiangolo.com/" TargetMode="External"/><Relationship Id="rId4" Type="http://schemas.openxmlformats.org/officeDocument/2006/relationships/hyperlink" Target="https://nginx.org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loud.yandex.com/" TargetMode="External"/><Relationship Id="rId4" Type="http://schemas.openxmlformats.org/officeDocument/2006/relationships/hyperlink" Target="https://docs.gitlab.com/ee/ci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swar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ansible.com/" TargetMode="External"/><Relationship Id="rId4" Type="http://schemas.openxmlformats.org/officeDocument/2006/relationships/hyperlink" Target="https://www.terraform.io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yandex.com/en/services/managed-kubernet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helm.sh/" TargetMode="External"/><Relationship Id="rId4" Type="http://schemas.openxmlformats.org/officeDocument/2006/relationships/hyperlink" Target="https://www.terraform.io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i="1" dirty="0"/>
              <a:t>URL </a:t>
            </a:r>
            <a:r>
              <a:rPr lang="ru-RU" i="1" dirty="0" err="1"/>
              <a:t>Shortener</a:t>
            </a:r>
            <a:r>
              <a:rPr lang="ru-RU" dirty="0"/>
              <a:t> — это </a:t>
            </a:r>
            <a:r>
              <a:rPr lang="ru-RU" dirty="0" err="1"/>
              <a:t>микросервисное</a:t>
            </a:r>
            <a:r>
              <a:rPr lang="ru-RU" dirty="0"/>
              <a:t> приложение, разработанное для создания и управления короткими ссылками. Оно состоит из трёх </a:t>
            </a:r>
            <a:r>
              <a:rPr lang="ru-RU" dirty="0" err="1"/>
              <a:t>микросервисов</a:t>
            </a:r>
            <a:r>
              <a:rPr lang="ru-RU" dirty="0"/>
              <a:t>, базы данных </a:t>
            </a:r>
            <a:r>
              <a:rPr lang="ru-RU" dirty="0" err="1">
                <a:hlinkClick r:id="rId3"/>
              </a:rPr>
              <a:t>Aerospike</a:t>
            </a:r>
            <a:r>
              <a:rPr lang="ru-RU" dirty="0"/>
              <a:t> и веб-сервера </a:t>
            </a:r>
            <a:r>
              <a:rPr lang="ru-RU" dirty="0" err="1">
                <a:hlinkClick r:id="rId4"/>
              </a:rPr>
              <a:t>Nginx</a:t>
            </a:r>
            <a:r>
              <a:rPr lang="ru-RU" dirty="0"/>
              <a:t> (опционально). Архитектура приложения обеспечивает высокую производительность, масштабируемость и удобство использования.</a:t>
            </a:r>
          </a:p>
          <a:p>
            <a:r>
              <a:rPr lang="ru-RU" b="1" dirty="0"/>
              <a:t>1.1. Link-</a:t>
            </a:r>
            <a:r>
              <a:rPr lang="ru-RU" b="1" dirty="0" err="1"/>
              <a:t>service</a:t>
            </a:r>
            <a:endParaRPr lang="ru-RU" b="1" dirty="0"/>
          </a:p>
          <a:p>
            <a:r>
              <a:rPr lang="ru-RU" i="1" dirty="0"/>
              <a:t>Link-</a:t>
            </a:r>
            <a:r>
              <a:rPr lang="ru-RU" i="1" dirty="0" err="1"/>
              <a:t>service</a:t>
            </a:r>
            <a:r>
              <a:rPr lang="ru-RU" dirty="0"/>
              <a:t> — это API для сокращения ссылок, поддерживающее HTTP/HTTPS-адреса. Сервис сохраняет оригинальные и сокращённые ссылки в базе данных </a:t>
            </a:r>
            <a:r>
              <a:rPr lang="ru-RU" dirty="0" err="1"/>
              <a:t>Aerospike</a:t>
            </a:r>
            <a:r>
              <a:rPr lang="ru-RU" dirty="0"/>
              <a:t>. Разработан с использованием </a:t>
            </a:r>
            <a:r>
              <a:rPr lang="ru-RU" dirty="0" err="1">
                <a:hlinkClick r:id="rId5"/>
              </a:rPr>
              <a:t>FastAPI</a:t>
            </a:r>
            <a:r>
              <a:rPr lang="ru-RU" dirty="0"/>
              <a:t>, высокопроизводительной Python-библиотеки для создания асинхронных веб-приложений. </a:t>
            </a:r>
            <a:r>
              <a:rPr lang="ru-RU" dirty="0" err="1"/>
              <a:t>FastAPI</a:t>
            </a:r>
            <a:r>
              <a:rPr lang="ru-RU" dirty="0"/>
              <a:t> обеспечивает быструю обработку запросов и автоматическую генерацию документации API (</a:t>
            </a:r>
            <a:r>
              <a:rPr lang="ru-RU" dirty="0" err="1"/>
              <a:t>Swagger</a:t>
            </a:r>
            <a:r>
              <a:rPr lang="ru-RU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Основные функции</a:t>
            </a:r>
            <a:r>
              <a:rPr lang="ru-RU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Приём длинных URL через POST-запросы.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Генерация уникальных коротких идентификаторов.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Сохранение данных в </a:t>
            </a:r>
            <a:r>
              <a:rPr lang="ru-RU" dirty="0" err="1"/>
              <a:t>Aerospike</a:t>
            </a:r>
            <a:r>
              <a:rPr lang="ru-RU" dirty="0"/>
              <a:t> с заданным временем жизни (TTL).</a:t>
            </a:r>
          </a:p>
          <a:p>
            <a:r>
              <a:rPr lang="ru-RU" b="1" dirty="0"/>
              <a:t>1.2. </a:t>
            </a:r>
            <a:r>
              <a:rPr lang="ru-RU" b="1" dirty="0" err="1"/>
              <a:t>Redirect-service</a:t>
            </a:r>
            <a:endParaRPr lang="ru-RU" b="1" dirty="0"/>
          </a:p>
          <a:p>
            <a:r>
              <a:rPr lang="ru-RU" i="1" dirty="0" err="1"/>
              <a:t>Redirect-service</a:t>
            </a:r>
            <a:r>
              <a:rPr lang="ru-RU" dirty="0"/>
              <a:t> отвечает за обработку коротких ссылок и перенаправление пользователей на оригинальные URL. Как и </a:t>
            </a:r>
            <a:r>
              <a:rPr lang="ru-RU" i="1" dirty="0"/>
              <a:t>Link-</a:t>
            </a:r>
            <a:r>
              <a:rPr lang="ru-RU" i="1" dirty="0" err="1"/>
              <a:t>service</a:t>
            </a:r>
            <a:r>
              <a:rPr lang="ru-RU" dirty="0"/>
              <a:t>, он построен на </a:t>
            </a:r>
            <a:r>
              <a:rPr lang="ru-RU" dirty="0" err="1">
                <a:hlinkClick r:id="rId5"/>
              </a:rPr>
              <a:t>FastAPI</a:t>
            </a:r>
            <a:r>
              <a:rPr lang="ru-RU" dirty="0"/>
              <a:t>, что гарантирует низкую латентность и высокую производительность. Сервис запрашивает данные из </a:t>
            </a:r>
            <a:r>
              <a:rPr lang="ru-RU" dirty="0" err="1"/>
              <a:t>Aerospike</a:t>
            </a:r>
            <a:r>
              <a:rPr lang="ru-RU" dirty="0"/>
              <a:t> по короткому идентификатору и выполняет HTTP-</a:t>
            </a:r>
            <a:r>
              <a:rPr lang="ru-RU" dirty="0" err="1"/>
              <a:t>редирект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Основные функции</a:t>
            </a:r>
            <a:r>
              <a:rPr lang="ru-RU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Обработка запросов вида /&lt;</a:t>
            </a:r>
            <a:r>
              <a:rPr lang="ru-RU" dirty="0" err="1"/>
              <a:t>short-id</a:t>
            </a:r>
            <a:r>
              <a:rPr lang="ru-RU" dirty="0"/>
              <a:t>&gt; (6-символьный идентификатор).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Извлечение оригинального URL из базы данных.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Выполнение 301/302 </a:t>
            </a:r>
            <a:r>
              <a:rPr lang="ru-RU" dirty="0" err="1"/>
              <a:t>редиректа</a:t>
            </a:r>
            <a:r>
              <a:rPr lang="ru-RU" dirty="0"/>
              <a:t>.</a:t>
            </a:r>
          </a:p>
          <a:p>
            <a:r>
              <a:rPr lang="ru-RU" b="1" dirty="0"/>
              <a:t>1.3. </a:t>
            </a:r>
            <a:r>
              <a:rPr lang="ru-RU" b="1" dirty="0" err="1"/>
              <a:t>Frontend-service</a:t>
            </a:r>
            <a:endParaRPr lang="ru-RU" b="1" dirty="0"/>
          </a:p>
          <a:p>
            <a:r>
              <a:rPr lang="ru-RU" i="1" dirty="0" err="1"/>
              <a:t>Frontend-service</a:t>
            </a:r>
            <a:r>
              <a:rPr lang="ru-RU" dirty="0"/>
              <a:t> предоставляет интуитивно понятный пользовательский интерфейс для взаимодействия с </a:t>
            </a:r>
            <a:r>
              <a:rPr lang="ru-RU" i="1" dirty="0"/>
              <a:t>Link-</a:t>
            </a:r>
            <a:r>
              <a:rPr lang="ru-RU" i="1" dirty="0" err="1"/>
              <a:t>service</a:t>
            </a:r>
            <a:r>
              <a:rPr lang="ru-RU" dirty="0"/>
              <a:t>. Статическая страница разработана с использованием </a:t>
            </a:r>
            <a:r>
              <a:rPr lang="ru-RU" dirty="0" err="1">
                <a:hlinkClick r:id="rId6"/>
              </a:rPr>
              <a:t>Tailwind</a:t>
            </a:r>
            <a:r>
              <a:rPr lang="ru-RU" dirty="0">
                <a:hlinkClick r:id="rId6"/>
              </a:rPr>
              <a:t> CSS</a:t>
            </a:r>
            <a:r>
              <a:rPr lang="ru-RU" dirty="0"/>
              <a:t>, что обеспечивает современный дизайн и адаптивность. Пользователи могут вводить длинные URL, получать короткие ссылки и копировать их в буфер обмена.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Основные функции</a:t>
            </a:r>
            <a:r>
              <a:rPr lang="ru-RU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Форма для ввода URL.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Отображение сгенерированных коротких ссылок.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Адаптивный интерфейс для десктопов и мобильных устройств.</a:t>
            </a:r>
          </a:p>
          <a:p>
            <a:r>
              <a:rPr lang="ru-RU" b="1" dirty="0"/>
              <a:t>1.4. База данных </a:t>
            </a:r>
            <a:r>
              <a:rPr lang="ru-RU" b="1" dirty="0" err="1"/>
              <a:t>Aerospike</a:t>
            </a:r>
            <a:endParaRPr lang="ru-RU" b="1" dirty="0"/>
          </a:p>
          <a:p>
            <a:r>
              <a:rPr lang="ru-RU" dirty="0"/>
              <a:t>Для хранения ссылок используется </a:t>
            </a:r>
            <a:r>
              <a:rPr lang="ru-RU" dirty="0" err="1">
                <a:hlinkClick r:id="rId3"/>
              </a:rPr>
              <a:t>Aerospike</a:t>
            </a:r>
            <a:r>
              <a:rPr lang="ru-RU" dirty="0"/>
              <a:t>, высокопроизводительная </a:t>
            </a:r>
            <a:r>
              <a:rPr lang="ru-RU" dirty="0" err="1"/>
              <a:t>NoSQL</a:t>
            </a:r>
            <a:r>
              <a:rPr lang="ru-RU" dirty="0"/>
              <a:t> база данных, оптимизированная для работы в памяти и на SSD. </a:t>
            </a:r>
            <a:r>
              <a:rPr lang="ru-RU" dirty="0" err="1"/>
              <a:t>Aerospike</a:t>
            </a:r>
            <a:r>
              <a:rPr lang="ru-RU" dirty="0"/>
              <a:t> обеспечивает </a:t>
            </a:r>
            <a:r>
              <a:rPr lang="ru-RU" dirty="0" err="1"/>
              <a:t>субмиллисекундную</a:t>
            </a:r>
            <a:r>
              <a:rPr lang="ru-RU" dirty="0"/>
              <a:t> задержку при чтении/записи, что идеально подходит для приложений с высокими требованиями к скорости, таких как </a:t>
            </a:r>
            <a:r>
              <a:rPr lang="ru-RU" i="1" dirty="0"/>
              <a:t>URL </a:t>
            </a:r>
            <a:r>
              <a:rPr lang="ru-RU" i="1" dirty="0" err="1"/>
              <a:t>Shortener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Преимущества </a:t>
            </a:r>
            <a:r>
              <a:rPr lang="ru-RU" b="1" dirty="0" err="1"/>
              <a:t>Aerospike</a:t>
            </a:r>
            <a:r>
              <a:rPr lang="ru-RU" b="1" dirty="0"/>
              <a:t> в проекте</a:t>
            </a:r>
            <a:r>
              <a:rPr lang="ru-RU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Высокая производительность благодаря </a:t>
            </a:r>
            <a:r>
              <a:rPr lang="ru-RU" dirty="0" err="1"/>
              <a:t>in-memory</a:t>
            </a:r>
            <a:r>
              <a:rPr lang="ru-RU" dirty="0"/>
              <a:t> хранению.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TTL для автоматического удаления устаревших ссылок.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Масштабируемость для обработки больших объёмов данных.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Надёжная кластеризация для отказоустойчивости.</a:t>
            </a:r>
          </a:p>
          <a:p>
            <a:r>
              <a:rPr lang="ru-RU" b="1" dirty="0"/>
              <a:t>1.5. </a:t>
            </a:r>
            <a:r>
              <a:rPr lang="ru-RU" b="1" dirty="0" err="1"/>
              <a:t>Nginx</a:t>
            </a:r>
            <a:endParaRPr lang="ru-RU" b="1" dirty="0"/>
          </a:p>
          <a:p>
            <a:r>
              <a:rPr lang="ru-RU" dirty="0" err="1">
                <a:hlinkClick r:id="rId4"/>
              </a:rPr>
              <a:t>Nginx</a:t>
            </a:r>
            <a:r>
              <a:rPr lang="ru-RU" dirty="0"/>
              <a:t> выступает в роли обратного прокси, маршрутизируя запросы к соответствующим </a:t>
            </a:r>
            <a:r>
              <a:rPr lang="ru-RU" dirty="0" err="1"/>
              <a:t>микросервисам</a:t>
            </a:r>
            <a:r>
              <a:rPr lang="ru-RU" dirty="0"/>
              <a:t>. Его использование опционально, но рекомендуется для продакшн-сред, так как </a:t>
            </a:r>
            <a:r>
              <a:rPr lang="ru-RU" dirty="0" err="1"/>
              <a:t>Nginx</a:t>
            </a:r>
            <a:r>
              <a:rPr lang="ru-RU" dirty="0"/>
              <a:t> обеспечивает кэширование, балансировку нагрузки и защиту от перегрузок.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Маршрутизация</a:t>
            </a:r>
            <a:r>
              <a:rPr lang="ru-RU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/ — запросы к </a:t>
            </a:r>
            <a:r>
              <a:rPr lang="ru-RU" i="1" dirty="0" err="1"/>
              <a:t>Frontend-service</a:t>
            </a:r>
            <a:r>
              <a:rPr lang="ru-RU" dirty="0"/>
              <a:t> (веб-интерфейс).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/</a:t>
            </a:r>
            <a:r>
              <a:rPr lang="ru-RU" dirty="0" err="1"/>
              <a:t>api</a:t>
            </a:r>
            <a:r>
              <a:rPr lang="ru-RU" dirty="0"/>
              <a:t>/* — запросы к </a:t>
            </a:r>
            <a:r>
              <a:rPr lang="ru-RU" i="1" dirty="0"/>
              <a:t>Link-</a:t>
            </a:r>
            <a:r>
              <a:rPr lang="ru-RU" i="1" dirty="0" err="1"/>
              <a:t>service</a:t>
            </a:r>
            <a:r>
              <a:rPr lang="ru-RU" dirty="0"/>
              <a:t> (API для сокращения ссылок).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/[A-Za-z0-9]{6} — запросы к </a:t>
            </a:r>
            <a:r>
              <a:rPr lang="ru-RU" i="1" dirty="0" err="1"/>
              <a:t>Redirect-service</a:t>
            </a:r>
            <a:r>
              <a:rPr lang="ru-RU" dirty="0"/>
              <a:t> (</a:t>
            </a:r>
            <a:r>
              <a:rPr lang="ru-RU" dirty="0" err="1"/>
              <a:t>редирект</a:t>
            </a:r>
            <a:r>
              <a:rPr lang="ru-RU" dirty="0"/>
              <a:t> по коротким ссылкам).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88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Репозиторий </a:t>
            </a:r>
            <a:r>
              <a:rPr lang="ru-RU" dirty="0" err="1"/>
              <a:t>url-shortener-docker</a:t>
            </a:r>
            <a:r>
              <a:rPr lang="ru-RU" dirty="0"/>
              <a:t> предназначен для быстрого развертывания приложения в среде </a:t>
            </a:r>
            <a:r>
              <a:rPr lang="ru-RU" dirty="0" err="1">
                <a:hlinkClick r:id="rId3"/>
              </a:rPr>
              <a:t>Docker</a:t>
            </a:r>
            <a:r>
              <a:rPr lang="ru-RU" dirty="0"/>
              <a:t>. Он идеально подходит для разработки, тестирования и демонстрации функциональности.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Особенности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Все </a:t>
            </a:r>
            <a:r>
              <a:rPr lang="ru-RU" dirty="0" err="1"/>
              <a:t>микросервисы</a:t>
            </a:r>
            <a:r>
              <a:rPr lang="ru-RU" dirty="0"/>
              <a:t> и </a:t>
            </a:r>
            <a:r>
              <a:rPr lang="ru-RU" dirty="0" err="1"/>
              <a:t>Aerospike</a:t>
            </a:r>
            <a:r>
              <a:rPr lang="ru-RU" dirty="0"/>
              <a:t> упакованы в </a:t>
            </a:r>
            <a:r>
              <a:rPr lang="ru-RU" dirty="0" err="1"/>
              <a:t>Docker</a:t>
            </a:r>
            <a:r>
              <a:rPr lang="ru-RU" dirty="0"/>
              <a:t>-контейнеры.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Лёгкая настройка через </a:t>
            </a:r>
            <a:r>
              <a:rPr lang="ru-RU" dirty="0" err="1"/>
              <a:t>docker-compose.yml</a:t>
            </a:r>
            <a:r>
              <a:rPr lang="ru-R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CI/CD-</a:t>
            </a:r>
            <a:r>
              <a:rPr lang="ru-RU" dirty="0" err="1"/>
              <a:t>пайплайн</a:t>
            </a:r>
            <a:r>
              <a:rPr lang="ru-RU" dirty="0"/>
              <a:t> на базе </a:t>
            </a:r>
            <a:r>
              <a:rPr lang="ru-RU" dirty="0" err="1">
                <a:hlinkClick r:id="rId4"/>
              </a:rPr>
              <a:t>GitLab</a:t>
            </a:r>
            <a:r>
              <a:rPr lang="ru-RU" dirty="0">
                <a:hlinkClick r:id="rId4"/>
              </a:rPr>
              <a:t> CI</a:t>
            </a:r>
            <a:r>
              <a:rPr lang="ru-RU" dirty="0"/>
              <a:t> разворачивает приложение в </a:t>
            </a:r>
            <a:r>
              <a:rPr lang="ru-RU" dirty="0">
                <a:hlinkClick r:id="rId5"/>
              </a:rPr>
              <a:t>Yandex </a:t>
            </a:r>
            <a:r>
              <a:rPr lang="ru-RU" dirty="0" err="1">
                <a:hlinkClick r:id="rId5"/>
              </a:rPr>
              <a:t>Cloud</a:t>
            </a:r>
            <a:r>
              <a:rPr lang="ru-RU" dirty="0"/>
              <a:t> с использованием </a:t>
            </a:r>
            <a:r>
              <a:rPr lang="ru-RU" dirty="0" err="1"/>
              <a:t>Docker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Применение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Локальная разработка: программисты могут запускать приложение на своих машинах.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Демонстрация: быстрое развертывание для показа заказчикам.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Тестирование: изолированная среда для проверки функциональности.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623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Репозиторий </a:t>
            </a:r>
            <a:r>
              <a:rPr lang="ru-RU" dirty="0" err="1"/>
              <a:t>url-shortener-swarm</a:t>
            </a:r>
            <a:r>
              <a:rPr lang="ru-RU" dirty="0"/>
              <a:t> реализует развертывание приложения в кластере </a:t>
            </a:r>
            <a:r>
              <a:rPr lang="ru-RU" dirty="0" err="1">
                <a:hlinkClick r:id="rId3"/>
              </a:rPr>
              <a:t>Docker</a:t>
            </a:r>
            <a:r>
              <a:rPr lang="ru-RU" dirty="0">
                <a:hlinkClick r:id="rId3"/>
              </a:rPr>
              <a:t> </a:t>
            </a:r>
            <a:r>
              <a:rPr lang="ru-RU" dirty="0" err="1">
                <a:hlinkClick r:id="rId3"/>
              </a:rPr>
              <a:t>Swarm</a:t>
            </a:r>
            <a:r>
              <a:rPr lang="ru-RU" dirty="0"/>
              <a:t>, что обеспечивает масштабируемость и отказоустойчивость. Подходит для продакшн-сред с умеренной нагрузкой.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Особенности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нескольких экземпляров </a:t>
            </a:r>
            <a:r>
              <a:rPr lang="ru-RU" dirty="0" err="1"/>
              <a:t>микросервисов</a:t>
            </a:r>
            <a:r>
              <a:rPr lang="ru-RU" dirty="0"/>
              <a:t> для распределения нагрузки по узлам.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Идемпотентный CI/CD-</a:t>
            </a:r>
            <a:r>
              <a:rPr lang="ru-RU" dirty="0" err="1"/>
              <a:t>пайплайн</a:t>
            </a:r>
            <a:r>
              <a:rPr lang="ru-RU" dirty="0"/>
              <a:t>, использующий </a:t>
            </a:r>
            <a:r>
              <a:rPr lang="ru-RU" dirty="0" err="1">
                <a:hlinkClick r:id="rId4"/>
              </a:rPr>
              <a:t>Terraform</a:t>
            </a:r>
            <a:r>
              <a:rPr lang="ru-RU" dirty="0"/>
              <a:t> для создания инфраструктуры в Yandex </a:t>
            </a:r>
            <a:r>
              <a:rPr lang="ru-RU" dirty="0" err="1"/>
              <a:t>Cloud</a:t>
            </a:r>
            <a:r>
              <a:rPr lang="ru-RU" dirty="0"/>
              <a:t> и </a:t>
            </a:r>
            <a:r>
              <a:rPr lang="ru-RU" dirty="0" err="1">
                <a:hlinkClick r:id="rId5"/>
              </a:rPr>
              <a:t>Ansible</a:t>
            </a:r>
            <a:r>
              <a:rPr lang="ru-RU" dirty="0"/>
              <a:t> для настройки </a:t>
            </a: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Swarm</a:t>
            </a:r>
            <a:r>
              <a:rPr lang="ru-R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Автоматическое управление узлами: добавление новых </a:t>
            </a:r>
            <a:r>
              <a:rPr lang="ru-RU" dirty="0" err="1"/>
              <a:t>воркеров</a:t>
            </a:r>
            <a:r>
              <a:rPr lang="ru-RU" dirty="0"/>
              <a:t> и удаление отсутствующих в инвентаре.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Развертывание стека мониторинга (</a:t>
            </a:r>
            <a:r>
              <a:rPr lang="ru-RU" dirty="0" err="1"/>
              <a:t>Prometheus</a:t>
            </a:r>
            <a:r>
              <a:rPr lang="ru-RU" dirty="0"/>
              <a:t>, </a:t>
            </a:r>
            <a:r>
              <a:rPr lang="ru-RU" dirty="0" err="1"/>
              <a:t>Grafana</a:t>
            </a:r>
            <a:r>
              <a:rPr lang="ru-RU" dirty="0"/>
              <a:t>, </a:t>
            </a:r>
            <a:r>
              <a:rPr lang="ru-RU" dirty="0" err="1"/>
              <a:t>Loki</a:t>
            </a:r>
            <a:r>
              <a:rPr lang="ru-RU" dirty="0"/>
              <a:t>, </a:t>
            </a:r>
            <a:r>
              <a:rPr lang="ru-RU" dirty="0" err="1"/>
              <a:t>Promtail</a:t>
            </a:r>
            <a:r>
              <a:rPr lang="ru-RU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CI/CD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/>
              <a:t>Terraform</a:t>
            </a:r>
            <a:r>
              <a:rPr lang="ru-RU" dirty="0"/>
              <a:t> создаёт виртуальные машины в Yandex </a:t>
            </a:r>
            <a:r>
              <a:rPr lang="ru-RU" dirty="0" err="1"/>
              <a:t>Cloud</a:t>
            </a:r>
            <a:r>
              <a:rPr lang="ru-R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/>
              <a:t>Ansible</a:t>
            </a:r>
            <a:r>
              <a:rPr lang="ru-RU" dirty="0"/>
              <a:t> устанавливает </a:t>
            </a:r>
            <a:r>
              <a:rPr lang="ru-RU" dirty="0" err="1"/>
              <a:t>Docker</a:t>
            </a:r>
            <a:r>
              <a:rPr lang="ru-RU" dirty="0"/>
              <a:t>, настраивает </a:t>
            </a:r>
            <a:r>
              <a:rPr lang="ru-RU" dirty="0" err="1"/>
              <a:t>Swarm</a:t>
            </a:r>
            <a:r>
              <a:rPr lang="ru-RU" dirty="0"/>
              <a:t> и деплоит приложение.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Преимущества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Простота управления кластером по сравнению с </a:t>
            </a:r>
            <a:r>
              <a:rPr lang="ru-RU" dirty="0" err="1"/>
              <a:t>Kubernetes</a:t>
            </a:r>
            <a:r>
              <a:rPr lang="ru-R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Идемпотентность: повторные запуски CI/CD не ломают инфраструктуру.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Гибкость масштабирования через настройку числа узлов и реплик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392812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Репозиторий </a:t>
            </a:r>
            <a:r>
              <a:rPr lang="en-US" dirty="0"/>
              <a:t>url-shortener-k8s </a:t>
            </a:r>
            <a:r>
              <a:rPr lang="ru-RU" dirty="0"/>
              <a:t>реализует развертывание приложения в </a:t>
            </a:r>
            <a:r>
              <a:rPr lang="en-US" dirty="0">
                <a:hlinkClick r:id="rId3"/>
              </a:rPr>
              <a:t>Managed Service for Kubernetes</a:t>
            </a:r>
            <a:r>
              <a:rPr lang="en-US" dirty="0"/>
              <a:t> </a:t>
            </a:r>
            <a:r>
              <a:rPr lang="ru-RU" dirty="0"/>
              <a:t>от </a:t>
            </a:r>
            <a:r>
              <a:rPr lang="en-US" dirty="0"/>
              <a:t>Yandex Cloud. </a:t>
            </a:r>
            <a:r>
              <a:rPr lang="ru-RU" dirty="0"/>
              <a:t>Это решение идеально для высоконагруженных продакшн-сред, обеспечивая масштабируемость и отказоустойчивость.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Особенности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Идемпотентный </a:t>
            </a:r>
            <a:r>
              <a:rPr lang="en-US" dirty="0"/>
              <a:t>CI/CD-</a:t>
            </a:r>
            <a:r>
              <a:rPr lang="ru-RU" dirty="0" err="1"/>
              <a:t>пайплайн</a:t>
            </a:r>
            <a:r>
              <a:rPr lang="ru-RU" dirty="0"/>
              <a:t>, использующий </a:t>
            </a:r>
            <a:r>
              <a:rPr lang="en-US" dirty="0">
                <a:hlinkClick r:id="rId4"/>
              </a:rPr>
              <a:t>Terraform</a:t>
            </a:r>
            <a:r>
              <a:rPr lang="en-US" dirty="0"/>
              <a:t> </a:t>
            </a:r>
            <a:r>
              <a:rPr lang="ru-RU" dirty="0"/>
              <a:t>для создания и управления инфраструктурой (сеть, подсеть, </a:t>
            </a:r>
            <a:r>
              <a:rPr lang="en-US" dirty="0"/>
              <a:t>Kubernetes-</a:t>
            </a:r>
            <a:r>
              <a:rPr lang="ru-RU" dirty="0"/>
              <a:t>кластер) в </a:t>
            </a:r>
            <a:r>
              <a:rPr lang="en-US" dirty="0"/>
              <a:t>Yandex Cloud.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Приложение и стек мониторинга (</a:t>
            </a:r>
            <a:r>
              <a:rPr lang="en-US" dirty="0"/>
              <a:t>Prometheus, Grafana, Loki) </a:t>
            </a:r>
            <a:r>
              <a:rPr lang="ru-RU" dirty="0"/>
              <a:t>разворачиваются через </a:t>
            </a:r>
            <a:r>
              <a:rPr lang="en-US" dirty="0">
                <a:hlinkClick r:id="rId5"/>
              </a:rPr>
              <a:t>Helm-</a:t>
            </a:r>
            <a:r>
              <a:rPr lang="ru-RU" dirty="0">
                <a:hlinkClick r:id="rId5"/>
              </a:rPr>
              <a:t>чарты</a:t>
            </a:r>
            <a:r>
              <a:rPr lang="ru-RU" dirty="0"/>
              <a:t> в </a:t>
            </a:r>
            <a:r>
              <a:rPr lang="en-US" dirty="0"/>
              <a:t>namespaces </a:t>
            </a:r>
            <a:r>
              <a:rPr lang="en-US" dirty="0" err="1"/>
              <a:t>url</a:t>
            </a:r>
            <a:r>
              <a:rPr lang="en-US" dirty="0"/>
              <a:t>-shortener </a:t>
            </a:r>
            <a:r>
              <a:rPr lang="ru-RU" dirty="0"/>
              <a:t>и </a:t>
            </a:r>
            <a:r>
              <a:rPr lang="en-US" dirty="0"/>
              <a:t>monitoring.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</a:t>
            </a:r>
            <a:r>
              <a:rPr lang="en-US" dirty="0"/>
              <a:t>Aerospike </a:t>
            </a:r>
            <a:r>
              <a:rPr lang="ru-RU" dirty="0"/>
              <a:t>для хранения данных с конфигурацией высокой доступности (2 реплики, </a:t>
            </a:r>
            <a:r>
              <a:rPr lang="en-US" dirty="0"/>
              <a:t>replication factor 2).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Настройка </a:t>
            </a:r>
            <a:r>
              <a:rPr lang="en-US" dirty="0" err="1"/>
              <a:t>NodePort</a:t>
            </a:r>
            <a:r>
              <a:rPr lang="en-US" dirty="0"/>
              <a:t>-</a:t>
            </a:r>
            <a:r>
              <a:rPr lang="ru-RU" dirty="0"/>
              <a:t>сервисов для доступа к приложению, </a:t>
            </a:r>
            <a:r>
              <a:rPr lang="en-US" dirty="0"/>
              <a:t>Grafana </a:t>
            </a:r>
            <a:r>
              <a:rPr lang="ru-RU" dirty="0"/>
              <a:t>и </a:t>
            </a:r>
            <a:r>
              <a:rPr lang="en-US" dirty="0"/>
              <a:t>Prometheus </a:t>
            </a:r>
            <a:r>
              <a:rPr lang="ru-RU" dirty="0"/>
              <a:t>через публичный </a:t>
            </a:r>
            <a:r>
              <a:rPr lang="en-US" dirty="0"/>
              <a:t>IP </a:t>
            </a:r>
            <a:r>
              <a:rPr lang="ru-RU" dirty="0"/>
              <a:t>узла.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CI/CD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Terraform </a:t>
            </a:r>
            <a:r>
              <a:rPr lang="ru-RU" dirty="0"/>
              <a:t>создаёт сеть, подсеть и </a:t>
            </a:r>
            <a:r>
              <a:rPr lang="en-US" dirty="0"/>
              <a:t>Managed Kubernetes-</a:t>
            </a:r>
            <a:r>
              <a:rPr lang="ru-RU" dirty="0"/>
              <a:t>кластер с одной группой узлов (1 узел, 4 ядра, 8 ГБ </a:t>
            </a:r>
            <a:r>
              <a:rPr lang="en-US" dirty="0"/>
              <a:t>RAM, 64 </a:t>
            </a:r>
            <a:r>
              <a:rPr lang="ru-RU" dirty="0"/>
              <a:t>ГБ </a:t>
            </a:r>
            <a:r>
              <a:rPr lang="en-US" dirty="0"/>
              <a:t>SSD).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Yandex CLI (</a:t>
            </a:r>
            <a:r>
              <a:rPr lang="en-US" dirty="0" err="1"/>
              <a:t>yc</a:t>
            </a:r>
            <a:r>
              <a:rPr lang="en-US" dirty="0"/>
              <a:t>) </a:t>
            </a:r>
            <a:r>
              <a:rPr lang="ru-RU" dirty="0"/>
              <a:t>настраивает доступ к кластеру через </a:t>
            </a:r>
            <a:r>
              <a:rPr lang="en-US" dirty="0" err="1"/>
              <a:t>kubectl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Helm </a:t>
            </a:r>
            <a:r>
              <a:rPr lang="ru-RU" dirty="0"/>
              <a:t>деплоит приложение (</a:t>
            </a:r>
            <a:r>
              <a:rPr lang="en-US" dirty="0"/>
              <a:t>helm/</a:t>
            </a:r>
            <a:r>
              <a:rPr lang="en-US" dirty="0" err="1"/>
              <a:t>url</a:t>
            </a:r>
            <a:r>
              <a:rPr lang="en-US" dirty="0"/>
              <a:t>-shortener/), Aerospike (helm/aerospike/), </a:t>
            </a:r>
            <a:r>
              <a:rPr lang="ru-RU" dirty="0"/>
              <a:t>и стек мониторинга через скрипт </a:t>
            </a:r>
            <a:r>
              <a:rPr lang="en-US" dirty="0"/>
              <a:t>install-app.sh.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Идемпотентность обеспечивается использованием </a:t>
            </a:r>
            <a:r>
              <a:rPr lang="en-US" dirty="0"/>
              <a:t>Terraform </a:t>
            </a:r>
            <a:r>
              <a:rPr lang="ru-RU" dirty="0"/>
              <a:t>для инфраструктуры и </a:t>
            </a:r>
            <a:r>
              <a:rPr lang="en-US" dirty="0"/>
              <a:t>Helm </a:t>
            </a:r>
            <a:r>
              <a:rPr lang="ru-RU" dirty="0"/>
              <a:t>для приложений, что гарантирует согласованное состояние при повторных запусках.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Преимущества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Высокая масштабируемость и отказоустойчивость благодаря </a:t>
            </a:r>
            <a:r>
              <a:rPr lang="en-US" dirty="0"/>
              <a:t>Kubernetes </a:t>
            </a:r>
            <a:r>
              <a:rPr lang="ru-RU" dirty="0"/>
              <a:t>и </a:t>
            </a:r>
            <a:r>
              <a:rPr lang="en-US" dirty="0"/>
              <a:t>Managed Service </a:t>
            </a:r>
            <a:r>
              <a:rPr lang="ru-RU" dirty="0"/>
              <a:t>от </a:t>
            </a:r>
            <a:r>
              <a:rPr lang="en-US" dirty="0"/>
              <a:t>Yandex Cloud.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Упрощённое управление конфигурацией через </a:t>
            </a:r>
            <a:r>
              <a:rPr lang="en-US" dirty="0"/>
              <a:t>Helm-</a:t>
            </a:r>
            <a:r>
              <a:rPr lang="ru-RU" dirty="0"/>
              <a:t>чарты.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Идемпотентный процесс развертывания минимизирует риски ошибок.</a:t>
            </a:r>
          </a:p>
        </p:txBody>
      </p:sp>
    </p:spTree>
    <p:extLst>
      <p:ext uri="{BB962C8B-B14F-4D97-AF65-F5344CB8AC3E}">
        <p14:creationId xmlns:p14="http://schemas.microsoft.com/office/powerpoint/2010/main" val="233131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hyperlink" Target="mailto:sokolovmy@gmail.com" TargetMode="External"/><Relationship Id="rId5" Type="http://schemas.openxmlformats.org/officeDocument/2006/relationships/hyperlink" Target="mailto:mysokolov@cloud.ru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sokolovmy@gmail.com" TargetMode="External"/><Relationship Id="rId4" Type="http://schemas.openxmlformats.org/officeDocument/2006/relationships/hyperlink" Target="mailto:mysokolov@cloud.r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yandex.com/en/services/managed-kubernet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4" y="1534950"/>
            <a:ext cx="7832159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</a:rPr>
              <a:t>Развертывание и мониторинг микросервисного приложения в различных средах</a:t>
            </a:r>
            <a:endParaRPr sz="3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4450796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903634" y="4138025"/>
            <a:ext cx="4219695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DevOps</a:t>
            </a: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практики и инструменты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lt1"/>
                </a:solidFill>
              </a:rPr>
              <a:t>Спасибо за внимание!</a:t>
            </a:r>
            <a:endParaRPr sz="5000" dirty="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C7145-DDD4-B441-8FFA-AB75E6A56043}"/>
              </a:ext>
            </a:extLst>
          </p:cNvPr>
          <p:cNvSpPr txBox="1"/>
          <p:nvPr/>
        </p:nvSpPr>
        <p:spPr>
          <a:xfrm>
            <a:off x="5477435" y="3360629"/>
            <a:ext cx="4652682" cy="84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mysokolov@cloud.ru</a:t>
            </a:r>
            <a:endParaRPr lang="en-US" sz="14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sokolovmy@gmail.com</a:t>
            </a:r>
            <a:endParaRPr lang="en-US" sz="14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@holse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251012" y="313624"/>
            <a:ext cx="8770138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algn="ctr">
              <a:buSzPts val="1100"/>
            </a:pPr>
            <a:r>
              <a:rPr lang="ru-RU" sz="2800" b="1" dirty="0">
                <a:solidFill>
                  <a:schemeClr val="tx1"/>
                </a:solidFill>
              </a:rPr>
              <a:t>Развертывание и мониторинг микросервисного приложения в различных средах</a:t>
            </a:r>
            <a:br>
              <a:rPr lang="ru-RU" sz="2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ru-RU"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Максим Соколов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4083596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Ведущий инженер мониторинга в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cloud.ru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  <a:hlinkClick r:id="rId4"/>
              </a:rPr>
              <a:t>mysokolov@cloud.ru</a:t>
            </a:r>
            <a:endParaRPr lang="en-US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  <a:hlinkClick r:id="rId5"/>
              </a:rPr>
              <a:t>sokolovmy@gmail.com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@holse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5154500" cy="72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 и задачи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560500" y="1055250"/>
            <a:ext cx="5360688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Создание простого приложения</a:t>
            </a:r>
            <a:endParaRPr lang="en-US" sz="15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</a:t>
            </a:r>
            <a:r>
              <a:rPr lang="ru-RU" sz="1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Состоит из нескольких </a:t>
            </a:r>
            <a:r>
              <a:rPr lang="ru-RU" sz="1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микросервисов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Google Shape;187;p39">
            <a:extLst>
              <a:ext uri="{FF2B5EF4-FFF2-40B4-BE49-F238E27FC236}">
                <a16:creationId xmlns:a16="http://schemas.microsoft.com/office/drawing/2014/main" id="{D1791EFE-4AB0-E22B-BA2A-339BF69F6AA8}"/>
              </a:ext>
            </a:extLst>
          </p:cNvPr>
          <p:cNvSpPr/>
          <p:nvPr/>
        </p:nvSpPr>
        <p:spPr>
          <a:xfrm>
            <a:off x="560500" y="1960686"/>
            <a:ext cx="5396548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Развертывание приложения в различных средах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lang="ru-RU" sz="15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Инфраструктура как  код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Google Shape;187;p39">
            <a:extLst>
              <a:ext uri="{FF2B5EF4-FFF2-40B4-BE49-F238E27FC236}">
                <a16:creationId xmlns:a16="http://schemas.microsoft.com/office/drawing/2014/main" id="{7DC4F6B7-1651-5B77-A010-2B4F65695DAC}"/>
              </a:ext>
            </a:extLst>
          </p:cNvPr>
          <p:cNvSpPr/>
          <p:nvPr/>
        </p:nvSpPr>
        <p:spPr>
          <a:xfrm>
            <a:off x="506711" y="2798886"/>
            <a:ext cx="5490677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тек мониторинга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</a:t>
            </a:r>
            <a:r>
              <a:rPr lang="en-US" sz="1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Prometheus, Loki, Grafana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495581" y="364442"/>
            <a:ext cx="5821610" cy="877171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Приложение </a:t>
            </a:r>
            <a:r>
              <a:rPr lang="en-US" sz="3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URL Shortener</a:t>
            </a:r>
            <a:endParaRPr sz="34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7BAF2CE-DC34-338D-15D1-32C839667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985519"/>
              </p:ext>
            </p:extLst>
          </p:nvPr>
        </p:nvGraphicFramePr>
        <p:xfrm>
          <a:off x="859594" y="1377435"/>
          <a:ext cx="7239000" cy="3120240"/>
        </p:xfrm>
        <a:graphic>
          <a:graphicData uri="http://schemas.openxmlformats.org/drawingml/2006/table">
            <a:tbl>
              <a:tblPr>
                <a:noFill/>
                <a:tableStyleId>{16E49612-5CBD-4583-B46F-7B94394097CA}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1000524342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1222499634"/>
                    </a:ext>
                  </a:extLst>
                </a:gridCol>
              </a:tblGrid>
              <a:tr h="600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 Service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API 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генерации коротких ссылок и сохранения их в БД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479850"/>
                  </a:ext>
                </a:extLst>
              </a:tr>
              <a:tr h="5191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Redirect Service</a:t>
                      </a:r>
                      <a:endParaRPr lang="ru-RU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Обработка коротких ссылок. </a:t>
                      </a:r>
                      <a:r>
                        <a:rPr lang="ru-RU" sz="12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Редирект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оригинальную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72013"/>
                  </a:ext>
                </a:extLst>
              </a:tr>
              <a:tr h="5191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 Service</a:t>
                      </a:r>
                      <a:endParaRPr lang="ru-RU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Пользовательский интерфейс позволяющий генерировать короткие ссылки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352708"/>
                  </a:ext>
                </a:extLst>
              </a:tr>
              <a:tr h="5191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БД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Aerospike</a:t>
                      </a:r>
                      <a:endParaRPr lang="ru-RU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Хранение пар короткая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оригинальная ссылка. Удаление устаревшей информации</a:t>
                      </a: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265798"/>
                  </a:ext>
                </a:extLst>
              </a:tr>
              <a:tr h="5191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Nginx</a:t>
                      </a:r>
                      <a:endParaRPr lang="ru-RU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Обратный прокси для первых трех сервисов</a:t>
                      </a:r>
                      <a:endParaRPr lang="en-US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783944"/>
                  </a:ext>
                </a:extLst>
              </a:tr>
            </a:tbl>
          </a:graphicData>
        </a:graphic>
      </p:graphicFrame>
      <p:pic>
        <p:nvPicPr>
          <p:cNvPr id="15" name="Google Shape;537;p69">
            <a:extLst>
              <a:ext uri="{FF2B5EF4-FFF2-40B4-BE49-F238E27FC236}">
                <a16:creationId xmlns:a16="http://schemas.microsoft.com/office/drawing/2014/main" id="{861D79D6-02CE-87DE-54CE-BCA9C52D27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81" y="1377435"/>
            <a:ext cx="651901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6" name="Google Shape;538;p69">
            <a:extLst>
              <a:ext uri="{FF2B5EF4-FFF2-40B4-BE49-F238E27FC236}">
                <a16:creationId xmlns:a16="http://schemas.microsoft.com/office/drawing/2014/main" id="{066BEC07-84C6-4B21-3386-96D4318B87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81" y="2014438"/>
            <a:ext cx="651901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7" name="Google Shape;539;p69">
            <a:extLst>
              <a:ext uri="{FF2B5EF4-FFF2-40B4-BE49-F238E27FC236}">
                <a16:creationId xmlns:a16="http://schemas.microsoft.com/office/drawing/2014/main" id="{518D3E16-3126-C49C-FAB8-D51CFC2395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81" y="2654846"/>
            <a:ext cx="651901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" name="Google Shape;540;p69">
            <a:extLst>
              <a:ext uri="{FF2B5EF4-FFF2-40B4-BE49-F238E27FC236}">
                <a16:creationId xmlns:a16="http://schemas.microsoft.com/office/drawing/2014/main" id="{BBF072D3-AED0-EC9B-B6D6-BF807BB699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581" y="3295803"/>
            <a:ext cx="651901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9" name="Google Shape;541;p69">
            <a:extLst>
              <a:ext uri="{FF2B5EF4-FFF2-40B4-BE49-F238E27FC236}">
                <a16:creationId xmlns:a16="http://schemas.microsoft.com/office/drawing/2014/main" id="{948DDA72-B9A9-8631-37FE-19A68A41FF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581" y="3936770"/>
            <a:ext cx="651901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45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473169" y="570629"/>
            <a:ext cx="4811525" cy="774076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url</a:t>
            </a:r>
            <a:r>
              <a:rPr lang="en-US" sz="3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-shortener-docker</a:t>
            </a:r>
            <a:endParaRPr sz="34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689C0-09EC-3C65-C8B3-C9FAFD75FFAE}"/>
              </a:ext>
            </a:extLst>
          </p:cNvPr>
          <p:cNvSpPr txBox="1"/>
          <p:nvPr/>
        </p:nvSpPr>
        <p:spPr>
          <a:xfrm>
            <a:off x="706252" y="1633553"/>
            <a:ext cx="29199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ru-RU" b="1" dirty="0"/>
              <a:t>Локальная разработка</a:t>
            </a:r>
            <a:endParaRPr lang="en-US" b="1" dirty="0"/>
          </a:p>
          <a:p>
            <a:pPr marL="457200"/>
            <a:endParaRPr lang="en-US" b="1" dirty="0"/>
          </a:p>
          <a:p>
            <a:pPr marL="457200"/>
            <a:r>
              <a:rPr lang="ru-RU" b="1" dirty="0"/>
              <a:t>Тестирование</a:t>
            </a:r>
            <a:endParaRPr lang="en-US" b="1" dirty="0"/>
          </a:p>
          <a:p>
            <a:pPr marL="457200" lvl="2"/>
            <a:endParaRPr lang="en-US" b="1" dirty="0"/>
          </a:p>
          <a:p>
            <a:pPr marL="457200" lvl="2"/>
            <a:r>
              <a:rPr lang="ru-RU" b="1" dirty="0"/>
              <a:t>Демонстрация</a:t>
            </a:r>
          </a:p>
          <a:p>
            <a:pPr marL="457200"/>
            <a:endParaRPr lang="ru-RU" dirty="0"/>
          </a:p>
        </p:txBody>
      </p:sp>
      <p:sp>
        <p:nvSpPr>
          <p:cNvPr id="7" name="Google Shape;187;p39">
            <a:extLst>
              <a:ext uri="{FF2B5EF4-FFF2-40B4-BE49-F238E27FC236}">
                <a16:creationId xmlns:a16="http://schemas.microsoft.com/office/drawing/2014/main" id="{8089FDF3-DEE2-0994-60EC-3E492C4061E0}"/>
              </a:ext>
            </a:extLst>
          </p:cNvPr>
          <p:cNvSpPr/>
          <p:nvPr/>
        </p:nvSpPr>
        <p:spPr>
          <a:xfrm rot="233659">
            <a:off x="3966883" y="1748168"/>
            <a:ext cx="1819835" cy="138499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Docker compose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Gitlab CI/CD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Yandex Cloud CLI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" name="Google Shape;258;p48">
            <a:extLst>
              <a:ext uri="{FF2B5EF4-FFF2-40B4-BE49-F238E27FC236}">
                <a16:creationId xmlns:a16="http://schemas.microsoft.com/office/drawing/2014/main" id="{B8C4B5BA-A2F4-5A13-73A2-1E63CC1921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18" y="1513718"/>
            <a:ext cx="348500" cy="3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8;p49">
            <a:extLst>
              <a:ext uri="{FF2B5EF4-FFF2-40B4-BE49-F238E27FC236}">
                <a16:creationId xmlns:a16="http://schemas.microsoft.com/office/drawing/2014/main" id="{B7FD69B3-5F06-A45C-C03C-D47FA6F5E8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666" y="1862218"/>
            <a:ext cx="235318" cy="235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67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522474" y="440641"/>
            <a:ext cx="4811525" cy="774076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url</a:t>
            </a:r>
            <a:r>
              <a:rPr lang="en-US" sz="3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-shortener-swarm</a:t>
            </a:r>
            <a:endParaRPr sz="34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689C0-09EC-3C65-C8B3-C9FAFD75FFAE}"/>
              </a:ext>
            </a:extLst>
          </p:cNvPr>
          <p:cNvSpPr txBox="1"/>
          <p:nvPr/>
        </p:nvSpPr>
        <p:spPr>
          <a:xfrm>
            <a:off x="87687" y="1718718"/>
            <a:ext cx="59634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/>
            <a:r>
              <a:rPr lang="ru-RU" b="1" dirty="0"/>
              <a:t>Развертывание приложения в кластере </a:t>
            </a:r>
            <a:r>
              <a:rPr lang="en-US" b="1" dirty="0"/>
              <a:t>Docker Swarm</a:t>
            </a:r>
            <a:endParaRPr lang="ru-RU" b="1" dirty="0"/>
          </a:p>
          <a:p>
            <a:pPr marL="457200" lvl="2"/>
            <a:endParaRPr lang="ru-RU" b="1" dirty="0"/>
          </a:p>
          <a:p>
            <a:pPr marL="457200" lvl="2"/>
            <a:r>
              <a:rPr lang="ru-RU" b="1" dirty="0"/>
              <a:t>Обеспечивает масштабируемость и отказоустойчивость </a:t>
            </a:r>
          </a:p>
          <a:p>
            <a:pPr marL="457200" lvl="2"/>
            <a:endParaRPr lang="ru-RU" b="1" dirty="0"/>
          </a:p>
          <a:p>
            <a:pPr marL="457200" lvl="2"/>
            <a:r>
              <a:rPr lang="ru-RU" b="1" dirty="0"/>
              <a:t>Подходит для продакшн-сред с умеренной нагрузкой</a:t>
            </a:r>
          </a:p>
        </p:txBody>
      </p:sp>
      <p:sp>
        <p:nvSpPr>
          <p:cNvPr id="2" name="Google Shape;187;p39">
            <a:extLst>
              <a:ext uri="{FF2B5EF4-FFF2-40B4-BE49-F238E27FC236}">
                <a16:creationId xmlns:a16="http://schemas.microsoft.com/office/drawing/2014/main" id="{865F959B-9E57-BCD2-7D8E-8CF1F8736D59}"/>
              </a:ext>
            </a:extLst>
          </p:cNvPr>
          <p:cNvSpPr/>
          <p:nvPr/>
        </p:nvSpPr>
        <p:spPr>
          <a:xfrm rot="21276521">
            <a:off x="6024283" y="1506122"/>
            <a:ext cx="1730188" cy="174806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Docker swarm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Gitlab CI/CD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Ansible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Google Shape;258;p48">
            <a:extLst>
              <a:ext uri="{FF2B5EF4-FFF2-40B4-BE49-F238E27FC236}">
                <a16:creationId xmlns:a16="http://schemas.microsoft.com/office/drawing/2014/main" id="{97B0E583-1FB6-8FB1-7E0A-BC462296CC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934" y="1299278"/>
            <a:ext cx="348500" cy="3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68;p49">
            <a:extLst>
              <a:ext uri="{FF2B5EF4-FFF2-40B4-BE49-F238E27FC236}">
                <a16:creationId xmlns:a16="http://schemas.microsoft.com/office/drawing/2014/main" id="{50DE9F30-6E27-27E8-ACD8-A00BECF8D0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361" y="1541889"/>
            <a:ext cx="235318" cy="235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39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486616" y="337547"/>
            <a:ext cx="4811525" cy="774076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url-shortener-k8s</a:t>
            </a:r>
            <a:endParaRPr sz="34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689C0-09EC-3C65-C8B3-C9FAFD75FFAE}"/>
              </a:ext>
            </a:extLst>
          </p:cNvPr>
          <p:cNvSpPr txBox="1"/>
          <p:nvPr/>
        </p:nvSpPr>
        <p:spPr>
          <a:xfrm>
            <a:off x="-44824" y="1485635"/>
            <a:ext cx="83615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/>
            <a:r>
              <a:rPr lang="ru-RU" b="1" dirty="0"/>
              <a:t>Развертывание приложения в </a:t>
            </a:r>
            <a:r>
              <a:rPr lang="en-US" b="1" dirty="0">
                <a:hlinkClick r:id="rId3"/>
              </a:rPr>
              <a:t>Managed Service for Kubernetes</a:t>
            </a:r>
            <a:r>
              <a:rPr lang="ru-RU" b="1" dirty="0"/>
              <a:t> </a:t>
            </a:r>
            <a:r>
              <a:rPr lang="en-US" b="1" dirty="0"/>
              <a:t>Yandex Cloud </a:t>
            </a:r>
            <a:endParaRPr lang="ru-RU" b="1" dirty="0"/>
          </a:p>
          <a:p>
            <a:pPr marL="457200" lvl="2"/>
            <a:endParaRPr lang="ru-RU" b="1" dirty="0"/>
          </a:p>
          <a:p>
            <a:pPr marL="457200" lvl="2"/>
            <a:r>
              <a:rPr lang="ru-RU" b="1" dirty="0"/>
              <a:t>Идеально для высоконагруженных продакшн-сред</a:t>
            </a:r>
          </a:p>
          <a:p>
            <a:pPr marL="457200" lvl="2"/>
            <a:endParaRPr lang="ru-RU" b="1" dirty="0"/>
          </a:p>
          <a:p>
            <a:pPr marL="457200" lvl="2"/>
            <a:r>
              <a:rPr lang="ru-RU" b="1" dirty="0"/>
              <a:t>Обеспечивается масштабируемость и отказоустойчивость</a:t>
            </a:r>
          </a:p>
        </p:txBody>
      </p:sp>
      <p:sp>
        <p:nvSpPr>
          <p:cNvPr id="2" name="Google Shape;187;p39">
            <a:extLst>
              <a:ext uri="{FF2B5EF4-FFF2-40B4-BE49-F238E27FC236}">
                <a16:creationId xmlns:a16="http://schemas.microsoft.com/office/drawing/2014/main" id="{E9DBC5B7-A098-6199-64CA-1C655F08EFE1}"/>
              </a:ext>
            </a:extLst>
          </p:cNvPr>
          <p:cNvSpPr/>
          <p:nvPr/>
        </p:nvSpPr>
        <p:spPr>
          <a:xfrm rot="234148">
            <a:off x="6010836" y="2286050"/>
            <a:ext cx="2281518" cy="174806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Managed Service 4 k8s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Gitlab CI/CD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Helm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Yandex Cloud CLI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Google Shape;258;p48">
            <a:extLst>
              <a:ext uri="{FF2B5EF4-FFF2-40B4-BE49-F238E27FC236}">
                <a16:creationId xmlns:a16="http://schemas.microsoft.com/office/drawing/2014/main" id="{53F2D57B-EA8D-A5B8-CE6C-4BDC513E0E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358" y="2036188"/>
            <a:ext cx="348500" cy="3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68;p49">
            <a:extLst>
              <a:ext uri="{FF2B5EF4-FFF2-40B4-BE49-F238E27FC236}">
                <a16:creationId xmlns:a16="http://schemas.microsoft.com/office/drawing/2014/main" id="{8FCF7080-D8EC-D727-16CC-03ADA71A44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9983" y="2454091"/>
            <a:ext cx="235318" cy="235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86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1091</Words>
  <Application>Microsoft Office PowerPoint</Application>
  <PresentationFormat>Экран (16:9)</PresentationFormat>
  <Paragraphs>152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Roboto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Развертывание и мониторинг микросервисного приложения в различных средах 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Maxim Sokolov</dc:creator>
  <cp:lastModifiedBy>Maxim Sokolov</cp:lastModifiedBy>
  <cp:revision>2</cp:revision>
  <dcterms:modified xsi:type="dcterms:W3CDTF">2025-05-26T12:12:58Z</dcterms:modified>
</cp:coreProperties>
</file>